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11642129" y="10058400"/>
            <a:ext cx="696517" cy="647700"/>
          </a:xfrm>
          <a:prstGeom prst="rect">
            <a:avLst/>
          </a:prstGeom>
        </p:spPr>
        <p:txBody>
          <a:bodyPr/>
          <a:lstStyle>
            <a:lvl1pPr>
              <a:defRPr b="1" sz="3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9753601" y="7884159"/>
            <a:ext cx="3124766" cy="562189"/>
            <a:chOff x="0" y="0"/>
            <a:chExt cx="3124764" cy="562187"/>
          </a:xfrm>
        </p:grpSpPr>
        <p:sp>
          <p:nvSpPr>
            <p:cNvPr id="125" name="Shape 125"/>
            <p:cNvSpPr/>
            <p:nvPr/>
          </p:nvSpPr>
          <p:spPr>
            <a:xfrm>
              <a:off x="229903" y="165959"/>
              <a:ext cx="321864" cy="23234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CCECFF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866986">
                <a:spcBef>
                  <a:spcPts val="800"/>
                </a:spcBef>
                <a:defRPr sz="2600">
                  <a:solidFill>
                    <a:srgbClr val="CCEC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128" name="Group 128"/>
            <p:cNvGrpSpPr/>
            <p:nvPr/>
          </p:nvGrpSpPr>
          <p:grpSpPr>
            <a:xfrm>
              <a:off x="0" y="0"/>
              <a:ext cx="3124765" cy="562188"/>
              <a:chOff x="0" y="0"/>
              <a:chExt cx="3124764" cy="562187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0" y="0"/>
                <a:ext cx="3124765" cy="56218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866986">
                  <a:defRPr sz="3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pic>
            <p:nvPicPr>
              <p:cNvPr id="127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124765" cy="5621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0" name="Shape 130"/>
          <p:cNvSpPr/>
          <p:nvPr>
            <p:ph type="sldNum" sz="quarter" idx="2"/>
          </p:nvPr>
        </p:nvSpPr>
        <p:spPr>
          <a:xfrm>
            <a:off x="6285653" y="7769183"/>
            <a:ext cx="3034455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Num" sz="quarter" idx="2"/>
          </p:nvPr>
        </p:nvSpPr>
        <p:spPr>
          <a:xfrm>
            <a:off x="6285653" y="7769182"/>
            <a:ext cx="3034454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4.png"/><Relationship Id="rId8" Type="http://schemas.openxmlformats.org/officeDocument/2006/relationships/image" Target="../media/image5.tif"/><Relationship Id="rId9" Type="http://schemas.openxmlformats.org/officeDocument/2006/relationships/image" Target="../media/image1.g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sasview.org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sine2020.eu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ithub.com/SasView" TargetMode="External"/><Relationship Id="rId3" Type="http://schemas.openxmlformats.org/officeDocument/2006/relationships/hyperlink" Target="http://www.sasview.org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trac.sasview.org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218" y="8221226"/>
            <a:ext cx="6169567" cy="12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>
            <p:ph type="ctrTitle"/>
          </p:nvPr>
        </p:nvSpPr>
        <p:spPr>
          <a:xfrm>
            <a:off x="1606575" y="1733038"/>
            <a:ext cx="10464801" cy="3302001"/>
          </a:xfrm>
          <a:prstGeom prst="rect">
            <a:avLst/>
          </a:prstGeom>
        </p:spPr>
        <p:txBody>
          <a:bodyPr/>
          <a:lstStyle/>
          <a:p>
            <a:pPr/>
            <a:r>
              <a:t>SasView : A Small Angle Scattering Analysis Software Package</a:t>
            </a:r>
          </a:p>
        </p:txBody>
      </p:sp>
      <p:sp>
        <p:nvSpPr>
          <p:cNvPr id="148" name="Shape 148"/>
          <p:cNvSpPr/>
          <p:nvPr>
            <p:ph type="subTitle" sz="quarter" idx="1"/>
          </p:nvPr>
        </p:nvSpPr>
        <p:spPr>
          <a:xfrm>
            <a:off x="1270000" y="5257310"/>
            <a:ext cx="10464800" cy="1130301"/>
          </a:xfrm>
          <a:prstGeom prst="rect">
            <a:avLst/>
          </a:prstGeom>
        </p:spPr>
        <p:txBody>
          <a:bodyPr/>
          <a:lstStyle/>
          <a:p>
            <a:pPr/>
            <a:r>
              <a:t>Andrew Jackson, European Spallation Source</a:t>
            </a:r>
          </a:p>
          <a:p>
            <a:pPr/>
            <a:r>
              <a:t>on behalf of the SasView Collaboration</a:t>
            </a:r>
          </a:p>
        </p:txBody>
      </p:sp>
      <p:pic>
        <p:nvPicPr>
          <p:cNvPr id="149" name="identleft_2linelar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6906" y="8425281"/>
            <a:ext cx="4582011" cy="98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SS_Logo_Frugal_Blue_cmyk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6729" y="355194"/>
            <a:ext cx="3009962" cy="161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12016" y="382217"/>
            <a:ext cx="1523571" cy="1446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72701" y="-15397"/>
            <a:ext cx="3819946" cy="2355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s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49241" y="8153735"/>
            <a:ext cx="2543878" cy="12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92429" y="832134"/>
            <a:ext cx="22479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tlogo.g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7988" y="8407306"/>
            <a:ext cx="1403547" cy="982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1828799" y="3794363"/>
            <a:ext cx="9347201" cy="546101"/>
          </a:xfrm>
          <a:prstGeom prst="rect">
            <a:avLst/>
          </a:prstGeom>
        </p:spPr>
        <p:txBody>
          <a:bodyPr/>
          <a:lstStyle/>
          <a:p>
            <a:pPr/>
            <a:r>
              <a:t>What Can SasView Do Currently?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Analysis</a:t>
            </a:r>
          </a:p>
        </p:txBody>
      </p:sp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Screen Shot 2016-03-16 at 19.3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75519"/>
            <a:ext cx="1300480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Analysis</a:t>
            </a:r>
          </a:p>
        </p:txBody>
      </p:sp>
      <p:sp>
        <p:nvSpPr>
          <p:cNvPr id="223" name="Shape 2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" name="Screen Shot 2016-03-16 at 19.3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5761" y="1302273"/>
            <a:ext cx="3703923" cy="818462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581363" y="1970083"/>
            <a:ext cx="28332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Load Data …</a:t>
            </a:r>
          </a:p>
        </p:txBody>
      </p:sp>
      <p:sp>
        <p:nvSpPr>
          <p:cNvPr id="226" name="Shape 226"/>
          <p:cNvSpPr/>
          <p:nvPr/>
        </p:nvSpPr>
        <p:spPr>
          <a:xfrm>
            <a:off x="1278464" y="3036389"/>
            <a:ext cx="51704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Select Data Sets …</a:t>
            </a:r>
          </a:p>
          <a:p>
            <a:pPr algn="l">
              <a:defRPr sz="1800"/>
            </a:pPr>
            <a:r>
              <a:t>Here we have SANS &amp; USANS from latex spheres</a:t>
            </a:r>
          </a:p>
        </p:txBody>
      </p:sp>
      <p:sp>
        <p:nvSpPr>
          <p:cNvPr id="227" name="Shape 227"/>
          <p:cNvSpPr/>
          <p:nvPr/>
        </p:nvSpPr>
        <p:spPr>
          <a:xfrm>
            <a:off x="1936754" y="4382095"/>
            <a:ext cx="36461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Send to Fitting 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Analysis</a:t>
            </a:r>
          </a:p>
        </p:txBody>
      </p:sp>
      <p:sp>
        <p:nvSpPr>
          <p:cNvPr id="230" name="Shape 2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Screen Shot 2016-03-16 at 19.3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607" y="1221164"/>
            <a:ext cx="6118133" cy="8267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Send to fitting …</a:t>
            </a:r>
          </a:p>
        </p:txBody>
      </p:sp>
      <p:sp>
        <p:nvSpPr>
          <p:cNvPr id="233" name="Shape 233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Select a model …</a:t>
            </a:r>
          </a:p>
        </p:txBody>
      </p:sp>
      <p:sp>
        <p:nvSpPr>
          <p:cNvPr id="234" name="Shape 234"/>
          <p:cNvSpPr/>
          <p:nvPr/>
        </p:nvSpPr>
        <p:spPr>
          <a:xfrm>
            <a:off x="5123245" y="3374077"/>
            <a:ext cx="15389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Analysis</a:t>
            </a: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Screen Shot 2016-03-16 at 19.3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607" y="1221164"/>
            <a:ext cx="6118133" cy="8267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Send to fitting …</a:t>
            </a:r>
          </a:p>
        </p:txBody>
      </p:sp>
      <p:sp>
        <p:nvSpPr>
          <p:cNvPr id="240" name="Shape 240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Select a model …</a:t>
            </a:r>
          </a:p>
        </p:txBody>
      </p:sp>
      <p:sp>
        <p:nvSpPr>
          <p:cNvPr id="241" name="Shape 241"/>
          <p:cNvSpPr/>
          <p:nvPr/>
        </p:nvSpPr>
        <p:spPr>
          <a:xfrm>
            <a:off x="1480600" y="4324350"/>
            <a:ext cx="3823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 parameters …</a:t>
            </a:r>
          </a:p>
        </p:txBody>
      </p:sp>
      <p:sp>
        <p:nvSpPr>
          <p:cNvPr id="242" name="Shape 242"/>
          <p:cNvSpPr/>
          <p:nvPr/>
        </p:nvSpPr>
        <p:spPr>
          <a:xfrm>
            <a:off x="5466069" y="4651018"/>
            <a:ext cx="1862388" cy="201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Analysis</a:t>
            </a:r>
          </a:p>
        </p:txBody>
      </p:sp>
      <p:sp>
        <p:nvSpPr>
          <p:cNvPr id="245" name="Shape 2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6" name="Screen Shot 2016-03-16 at 19.3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607" y="1221164"/>
            <a:ext cx="6118133" cy="826702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Send to fitting …</a:t>
            </a:r>
          </a:p>
        </p:txBody>
      </p:sp>
      <p:sp>
        <p:nvSpPr>
          <p:cNvPr id="248" name="Shape 248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Select a model …</a:t>
            </a:r>
          </a:p>
        </p:txBody>
      </p:sp>
      <p:sp>
        <p:nvSpPr>
          <p:cNvPr id="249" name="Shape 249"/>
          <p:cNvSpPr/>
          <p:nvPr/>
        </p:nvSpPr>
        <p:spPr>
          <a:xfrm>
            <a:off x="1480600" y="4324350"/>
            <a:ext cx="3823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 parameters …</a:t>
            </a:r>
          </a:p>
        </p:txBody>
      </p:sp>
      <p:sp>
        <p:nvSpPr>
          <p:cNvPr id="250" name="Shape 250"/>
          <p:cNvSpPr/>
          <p:nvPr/>
        </p:nvSpPr>
        <p:spPr>
          <a:xfrm>
            <a:off x="1976048" y="5600700"/>
            <a:ext cx="36123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 resolution …</a:t>
            </a:r>
          </a:p>
        </p:txBody>
      </p:sp>
      <p:sp>
        <p:nvSpPr>
          <p:cNvPr id="251" name="Shape 251"/>
          <p:cNvSpPr/>
          <p:nvPr/>
        </p:nvSpPr>
        <p:spPr>
          <a:xfrm>
            <a:off x="5865434" y="6089020"/>
            <a:ext cx="1279458" cy="6344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Analysis</a:t>
            </a:r>
          </a:p>
        </p:txBody>
      </p:sp>
      <p:sp>
        <p:nvSpPr>
          <p:cNvPr id="254" name="Shape 2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Shape 255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Send to fitting …</a:t>
            </a:r>
          </a:p>
        </p:txBody>
      </p:sp>
      <p:sp>
        <p:nvSpPr>
          <p:cNvPr id="256" name="Shape 256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Select a model …</a:t>
            </a:r>
          </a:p>
        </p:txBody>
      </p:sp>
      <p:sp>
        <p:nvSpPr>
          <p:cNvPr id="257" name="Shape 257"/>
          <p:cNvSpPr/>
          <p:nvPr/>
        </p:nvSpPr>
        <p:spPr>
          <a:xfrm>
            <a:off x="1480600" y="4324350"/>
            <a:ext cx="3823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 parameters …</a:t>
            </a:r>
          </a:p>
        </p:txBody>
      </p:sp>
      <p:sp>
        <p:nvSpPr>
          <p:cNvPr id="258" name="Shape 258"/>
          <p:cNvSpPr/>
          <p:nvPr/>
        </p:nvSpPr>
        <p:spPr>
          <a:xfrm>
            <a:off x="1976048" y="5600700"/>
            <a:ext cx="36123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 resolution …</a:t>
            </a:r>
          </a:p>
        </p:txBody>
      </p:sp>
      <p:pic>
        <p:nvPicPr>
          <p:cNvPr id="259" name="Screen Shot 2016-03-16 at 19.32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1475" y="1440312"/>
            <a:ext cx="5969350" cy="4565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creen Shot 2016-03-16 at 19.33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5000" y="6129589"/>
            <a:ext cx="6002299" cy="337959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442080" y="6877050"/>
            <a:ext cx="4025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does it look?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Analysis</a:t>
            </a:r>
          </a:p>
        </p:txBody>
      </p:sp>
      <p:sp>
        <p:nvSpPr>
          <p:cNvPr id="264" name="Shape 2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Screen Shot 2016-03-16 at 19.3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03" y="1298292"/>
            <a:ext cx="5981284" cy="8090794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528417" y="2052721"/>
            <a:ext cx="446133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Choose which parameters to fit …</a:t>
            </a:r>
          </a:p>
        </p:txBody>
      </p:sp>
      <p:sp>
        <p:nvSpPr>
          <p:cNvPr id="267" name="Shape 267"/>
          <p:cNvSpPr/>
          <p:nvPr/>
        </p:nvSpPr>
        <p:spPr>
          <a:xfrm>
            <a:off x="4763266" y="3059225"/>
            <a:ext cx="1775191" cy="15141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Analysis</a:t>
            </a:r>
          </a:p>
        </p:txBody>
      </p:sp>
      <p:sp>
        <p:nvSpPr>
          <p:cNvPr id="270" name="Shape 2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Screen Shot 2016-03-16 at 19.3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03" y="1298292"/>
            <a:ext cx="5981284" cy="8090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528417" y="2052721"/>
            <a:ext cx="446133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Choose which parameters to fit …</a:t>
            </a:r>
          </a:p>
        </p:txBody>
      </p:sp>
      <p:sp>
        <p:nvSpPr>
          <p:cNvPr id="273" name="Shape 273"/>
          <p:cNvSpPr/>
          <p:nvPr/>
        </p:nvSpPr>
        <p:spPr>
          <a:xfrm>
            <a:off x="254248" y="5841956"/>
            <a:ext cx="58159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… and press the Fit button!</a:t>
            </a:r>
          </a:p>
        </p:txBody>
      </p:sp>
      <p:sp>
        <p:nvSpPr>
          <p:cNvPr id="274" name="Shape 274"/>
          <p:cNvSpPr/>
          <p:nvPr/>
        </p:nvSpPr>
        <p:spPr>
          <a:xfrm>
            <a:off x="8956379" y="8803261"/>
            <a:ext cx="1035698" cy="36750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5" name="Shape 275"/>
          <p:cNvSpPr/>
          <p:nvPr/>
        </p:nvSpPr>
        <p:spPr>
          <a:xfrm>
            <a:off x="6093077" y="6205757"/>
            <a:ext cx="3298142" cy="2499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6" name="Shape 276"/>
          <p:cNvSpPr/>
          <p:nvPr/>
        </p:nvSpPr>
        <p:spPr>
          <a:xfrm>
            <a:off x="4763266" y="3059225"/>
            <a:ext cx="1775191" cy="15141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 / Simultaneous Fit</a:t>
            </a: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/>
        </p:nvSpPr>
        <p:spPr>
          <a:xfrm>
            <a:off x="434985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But wait! We have two data sets of the same sample : SANS + USANS 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958745" y="2725196"/>
            <a:ext cx="11087309" cy="6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Analysis is where the science is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the USER’S JOB</a:t>
            </a:r>
          </a:p>
        </p:txBody>
      </p:sp>
      <p:sp>
        <p:nvSpPr>
          <p:cNvPr id="158" name="Shape 158"/>
          <p:cNvSpPr/>
          <p:nvPr/>
        </p:nvSpPr>
        <p:spPr>
          <a:xfrm>
            <a:off x="883632" y="4049368"/>
            <a:ext cx="11237536" cy="1108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Scattering is a tool and part of providing the tool should be analysis tools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the FACILITY’S JOB</a:t>
            </a:r>
          </a:p>
        </p:txBody>
      </p:sp>
      <p:sp>
        <p:nvSpPr>
          <p:cNvPr id="159" name="Shape 159"/>
          <p:cNvSpPr/>
          <p:nvPr/>
        </p:nvSpPr>
        <p:spPr>
          <a:xfrm>
            <a:off x="319603" y="6739933"/>
            <a:ext cx="12365594" cy="89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866986">
              <a:defRPr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 on disk is useless to EVERYBODY</a:t>
            </a:r>
          </a:p>
        </p:txBody>
      </p:sp>
      <p:sp>
        <p:nvSpPr>
          <p:cNvPr id="160" name="Shape 160"/>
          <p:cNvSpPr/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pPr/>
            <a:r>
              <a:t>Analysis Software - Who’s Job is it Anyway?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3"/>
      <p:bldP build="whole" bldLvl="1" animBg="1" rev="0" advAuto="0" spid="158" grpId="2"/>
      <p:bldP build="whole" bldLvl="1" animBg="1" rev="0" advAuto="0" spid="15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 / Simultaneous Fit</a:t>
            </a:r>
          </a:p>
        </p:txBody>
      </p:sp>
      <p:sp>
        <p:nvSpPr>
          <p:cNvPr id="283" name="Shape 28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" name="Shape 284"/>
          <p:cNvSpPr/>
          <p:nvPr/>
        </p:nvSpPr>
        <p:spPr>
          <a:xfrm>
            <a:off x="296651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But wait! We have two data sets of the same sample : SANS + USANS …</a:t>
            </a:r>
          </a:p>
        </p:txBody>
      </p:sp>
      <p:pic>
        <p:nvPicPr>
          <p:cNvPr id="285" name="Screen Shot 2016-03-16 at 19.4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7" y="1178998"/>
            <a:ext cx="6293293" cy="849956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658819" y="3844671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Set up a simultaneous fit …</a:t>
            </a:r>
          </a:p>
        </p:txBody>
      </p:sp>
      <p:sp>
        <p:nvSpPr>
          <p:cNvPr id="287" name="Shape 287"/>
          <p:cNvSpPr/>
          <p:nvPr/>
        </p:nvSpPr>
        <p:spPr>
          <a:xfrm flipV="1">
            <a:off x="5355563" y="2609457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 / Simultaneous Fit</a:t>
            </a:r>
          </a:p>
        </p:txBody>
      </p:sp>
      <p:sp>
        <p:nvSpPr>
          <p:cNvPr id="290" name="Shape 2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Shape 291"/>
          <p:cNvSpPr/>
          <p:nvPr/>
        </p:nvSpPr>
        <p:spPr>
          <a:xfrm>
            <a:off x="296651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But wait! We have two data sets of the same sample : SANS + USANS …</a:t>
            </a:r>
          </a:p>
        </p:txBody>
      </p:sp>
      <p:pic>
        <p:nvPicPr>
          <p:cNvPr id="292" name="Screen Shot 2016-03-16 at 19.4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7" y="1178998"/>
            <a:ext cx="6293293" cy="849956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658819" y="3844671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Set up a simultaneous fit …</a:t>
            </a:r>
          </a:p>
        </p:txBody>
      </p:sp>
      <p:sp>
        <p:nvSpPr>
          <p:cNvPr id="294" name="Shape 294"/>
          <p:cNvSpPr/>
          <p:nvPr/>
        </p:nvSpPr>
        <p:spPr>
          <a:xfrm>
            <a:off x="758152" y="5104929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… with constraints</a:t>
            </a:r>
          </a:p>
        </p:txBody>
      </p:sp>
      <p:sp>
        <p:nvSpPr>
          <p:cNvPr id="295" name="Shape 295"/>
          <p:cNvSpPr/>
          <p:nvPr/>
        </p:nvSpPr>
        <p:spPr>
          <a:xfrm flipV="1">
            <a:off x="5355563" y="2609457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6" name="Shape 296"/>
          <p:cNvSpPr/>
          <p:nvPr/>
        </p:nvSpPr>
        <p:spPr>
          <a:xfrm flipV="1">
            <a:off x="5651739" y="5090442"/>
            <a:ext cx="1070011" cy="397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 / Simultaneous Fit</a:t>
            </a:r>
          </a:p>
        </p:txBody>
      </p:sp>
      <p:sp>
        <p:nvSpPr>
          <p:cNvPr id="299" name="Shape 2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Shape 300"/>
          <p:cNvSpPr/>
          <p:nvPr/>
        </p:nvSpPr>
        <p:spPr>
          <a:xfrm>
            <a:off x="296651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But wait! We have two data sets of the same sample : SANS + USANS …</a:t>
            </a:r>
          </a:p>
        </p:txBody>
      </p:sp>
      <p:pic>
        <p:nvPicPr>
          <p:cNvPr id="301" name="Screen Shot 2016-03-16 at 19.4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7" y="1178998"/>
            <a:ext cx="6293293" cy="8499562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658819" y="3844671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Set up a simultaneous fit …</a:t>
            </a:r>
          </a:p>
        </p:txBody>
      </p:sp>
      <p:sp>
        <p:nvSpPr>
          <p:cNvPr id="303" name="Shape 303"/>
          <p:cNvSpPr/>
          <p:nvPr/>
        </p:nvSpPr>
        <p:spPr>
          <a:xfrm>
            <a:off x="758152" y="5104929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… with constraints</a:t>
            </a:r>
          </a:p>
        </p:txBody>
      </p:sp>
      <p:sp>
        <p:nvSpPr>
          <p:cNvPr id="304" name="Shape 304"/>
          <p:cNvSpPr/>
          <p:nvPr/>
        </p:nvSpPr>
        <p:spPr>
          <a:xfrm>
            <a:off x="525484" y="6559936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Now press the Fit button!</a:t>
            </a:r>
          </a:p>
        </p:txBody>
      </p:sp>
      <p:sp>
        <p:nvSpPr>
          <p:cNvPr id="305" name="Shape 305"/>
          <p:cNvSpPr/>
          <p:nvPr/>
        </p:nvSpPr>
        <p:spPr>
          <a:xfrm flipV="1">
            <a:off x="5651739" y="5090442"/>
            <a:ext cx="1070011" cy="397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6" name="Shape 306"/>
          <p:cNvSpPr/>
          <p:nvPr/>
        </p:nvSpPr>
        <p:spPr>
          <a:xfrm flipV="1">
            <a:off x="5355563" y="2609457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7" name="Shape 307"/>
          <p:cNvSpPr/>
          <p:nvPr/>
        </p:nvSpPr>
        <p:spPr>
          <a:xfrm>
            <a:off x="8374243" y="6587649"/>
            <a:ext cx="1035697" cy="36750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8" name="Shape 308"/>
          <p:cNvSpPr/>
          <p:nvPr/>
        </p:nvSpPr>
        <p:spPr>
          <a:xfrm flipV="1">
            <a:off x="6280531" y="6738989"/>
            <a:ext cx="2020208" cy="1514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 / Simultaneous Fit</a:t>
            </a:r>
          </a:p>
        </p:txBody>
      </p:sp>
      <p:sp>
        <p:nvSpPr>
          <p:cNvPr id="311" name="Shape 3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Screen Shot 2016-03-16 at 19.51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4135" y="1174289"/>
            <a:ext cx="6073030" cy="8050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Screen Shot 2016-03-16 at 19.51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573" y="1183032"/>
            <a:ext cx="6073030" cy="8205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creen Shot 2016-03-16 at 19.5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60" y="1088646"/>
            <a:ext cx="8215806" cy="5074249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Modelling</a:t>
            </a:r>
          </a:p>
        </p:txBody>
      </p:sp>
      <p:sp>
        <p:nvSpPr>
          <p:cNvPr id="317" name="Shape 31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8" name="Screen Shot 2016-03-16 at 19.58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3518" y="2648508"/>
            <a:ext cx="7685726" cy="7017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6-03-16 at 20.01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9844" y="5960764"/>
            <a:ext cx="4824971" cy="3646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Algorithms</a:t>
            </a:r>
          </a:p>
        </p:txBody>
      </p:sp>
      <p:sp>
        <p:nvSpPr>
          <p:cNvPr id="322" name="Shape 3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9196" y="1223126"/>
            <a:ext cx="3962983" cy="5047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6" y="6350842"/>
            <a:ext cx="3175001" cy="3218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Algorithms</a:t>
            </a:r>
          </a:p>
        </p:txBody>
      </p:sp>
      <p:sp>
        <p:nvSpPr>
          <p:cNvPr id="330" name="Shape 3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1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Algorithms</a:t>
            </a:r>
          </a:p>
        </p:txBody>
      </p:sp>
      <p:sp>
        <p:nvSpPr>
          <p:cNvPr id="339" name="Shape 3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Algorithms</a:t>
            </a:r>
          </a:p>
        </p:txBody>
      </p:sp>
      <p:sp>
        <p:nvSpPr>
          <p:cNvPr id="348" name="Shape 3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9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Algorithms</a:t>
            </a:r>
          </a:p>
        </p:txBody>
      </p:sp>
      <p:sp>
        <p:nvSpPr>
          <p:cNvPr id="357" name="Shape 3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8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958745" y="2725196"/>
            <a:ext cx="11087309" cy="61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866986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But … where are the resources?</a:t>
            </a:r>
          </a:p>
        </p:txBody>
      </p:sp>
      <p:sp>
        <p:nvSpPr>
          <p:cNvPr id="163" name="Shape 163"/>
          <p:cNvSpPr/>
          <p:nvPr/>
        </p:nvSpPr>
        <p:spPr>
          <a:xfrm>
            <a:off x="883632" y="4049367"/>
            <a:ext cx="11237536" cy="1601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866986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More pressing tasks for all of us : maintaining &amp; improving instrumentation, bringing in and supporting users, dealing with instrument control and data reduction software …</a:t>
            </a:r>
          </a:p>
        </p:txBody>
      </p:sp>
      <p:sp>
        <p:nvSpPr>
          <p:cNvPr id="164" name="Shape 164"/>
          <p:cNvSpPr/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pPr/>
            <a:r>
              <a:t>Analysis Software - Who’s Job is it Anyway?</a:t>
            </a:r>
          </a:p>
        </p:txBody>
      </p:sp>
      <p:sp>
        <p:nvSpPr>
          <p:cNvPr id="165" name="Shape 165"/>
          <p:cNvSpPr/>
          <p:nvPr/>
        </p:nvSpPr>
        <p:spPr>
          <a:xfrm>
            <a:off x="958746" y="6708786"/>
            <a:ext cx="11087308" cy="16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Data Analysis is bottom of the heap … </a:t>
            </a:r>
          </a:p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 … need to pool resources.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3"/>
      <p:bldP build="whole" bldLvl="1" animBg="1" rev="0" advAuto="0" spid="162" grpId="1"/>
      <p:bldP build="whole" bldLvl="1" animBg="1" rev="0" advAuto="0" spid="163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Features</a:t>
            </a:r>
          </a:p>
        </p:txBody>
      </p:sp>
      <p:sp>
        <p:nvSpPr>
          <p:cNvPr id="366" name="Shape 3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Shape 367"/>
          <p:cNvSpPr/>
          <p:nvPr/>
        </p:nvSpPr>
        <p:spPr>
          <a:xfrm>
            <a:off x="478932" y="1440433"/>
            <a:ext cx="31382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Batch fitting …</a:t>
            </a:r>
          </a:p>
        </p:txBody>
      </p:sp>
      <p:pic>
        <p:nvPicPr>
          <p:cNvPr id="368" name="Screen Shot 2016-03-16 at 20.15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747" y="1388596"/>
            <a:ext cx="6666991" cy="7640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Features</a:t>
            </a:r>
          </a:p>
        </p:txBody>
      </p:sp>
      <p:sp>
        <p:nvSpPr>
          <p:cNvPr id="371" name="Shape 3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2" name="Screen Shot 2016-03-16 at 20.09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7067" y="1440433"/>
            <a:ext cx="3469197" cy="602899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/>
          <p:nvPr/>
        </p:nvSpPr>
        <p:spPr>
          <a:xfrm>
            <a:off x="491882" y="2980402"/>
            <a:ext cx="34166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P(r) Inversion …</a:t>
            </a:r>
          </a:p>
        </p:txBody>
      </p:sp>
      <p:pic>
        <p:nvPicPr>
          <p:cNvPr id="374" name="Screen Shot 2016-03-16 at 20.10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3525" y="2229782"/>
            <a:ext cx="3583290" cy="3574717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7966177" y="1440433"/>
            <a:ext cx="37728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SLD Calculator …</a:t>
            </a:r>
          </a:p>
        </p:txBody>
      </p:sp>
      <p:pic>
        <p:nvPicPr>
          <p:cNvPr id="376" name="Screen Shot 2016-03-16 at 20.12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54441" y="5946147"/>
            <a:ext cx="5814383" cy="349445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667415" y="8012931"/>
            <a:ext cx="550110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Sum &amp; Multiplication of Models 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Models</a:t>
            </a:r>
          </a:p>
        </p:txBody>
      </p:sp>
      <p:sp>
        <p:nvSpPr>
          <p:cNvPr id="380" name="Shape 3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Shape 381"/>
          <p:cNvSpPr/>
          <p:nvPr/>
        </p:nvSpPr>
        <p:spPr>
          <a:xfrm>
            <a:off x="1765132" y="1664058"/>
            <a:ext cx="9474536" cy="5702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Old Way</a:t>
            </a:r>
          </a:p>
          <a:p>
            <a:pPr marL="4445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Write a model in python and drop it in plugin folder</a:t>
            </a:r>
            <a:endParaRPr b="0"/>
          </a:p>
          <a:p>
            <a:pPr lvl="1" marL="8890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Easy but no polydispersity available</a:t>
            </a:r>
            <a:endParaRPr b="0"/>
          </a:p>
          <a:p>
            <a:pPr marL="4445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Write a model in C and incorporate into SasView </a:t>
            </a:r>
            <a:endParaRPr b="0"/>
          </a:p>
          <a:p>
            <a:pPr lvl="1" marL="8890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Difficult and need to recompile whole programme</a:t>
            </a:r>
            <a:endParaRPr b="0"/>
          </a:p>
          <a:p>
            <a:pPr algn="l">
              <a:defRPr b="1" sz="30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New Way</a:t>
            </a:r>
            <a:endParaRPr b="0"/>
          </a:p>
          <a:p>
            <a:pPr marL="4445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Models distributed in separate package (sasmodels)</a:t>
            </a:r>
            <a:endParaRPr b="0"/>
          </a:p>
          <a:p>
            <a:pPr lvl="1" marL="8890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separation of models from GUI </a:t>
            </a:r>
            <a:endParaRPr b="0"/>
          </a:p>
          <a:p>
            <a:pPr lvl="1" marL="8890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simpler addition of models by users</a:t>
            </a:r>
            <a:endParaRPr b="0"/>
          </a:p>
          <a:p>
            <a:pPr lvl="1" marL="8890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speed! GPU and parallel processing</a:t>
            </a:r>
            <a:endParaRPr b="0"/>
          </a:p>
          <a:p>
            <a:pPr marL="4445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All models work the same </a:t>
            </a:r>
            <a:endParaRPr b="0"/>
          </a:p>
          <a:p>
            <a:pPr marL="444500" indent="-444500" algn="l">
              <a:buSzPct val="75000"/>
              <a:buChar char="•"/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Write in python and/or C and drop in plugin folder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Models</a:t>
            </a:r>
          </a:p>
        </p:txBody>
      </p:sp>
      <p:sp>
        <p:nvSpPr>
          <p:cNvPr id="384" name="Shape 3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Shape 385"/>
          <p:cNvSpPr/>
          <p:nvPr/>
        </p:nvSpPr>
        <p:spPr>
          <a:xfrm>
            <a:off x="5323271" y="1155562"/>
            <a:ext cx="2358258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Pure Python</a:t>
            </a:r>
          </a:p>
        </p:txBody>
      </p:sp>
      <p:pic>
        <p:nvPicPr>
          <p:cNvPr id="386" name="Screen Shot 2016-10-05 at 20.34.2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4913"/>
          <a:stretch>
            <a:fillRect/>
          </a:stretch>
        </p:blipFill>
        <p:spPr>
          <a:xfrm>
            <a:off x="23412" y="1688939"/>
            <a:ext cx="8152565" cy="756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Screen Shot 2016-10-05 at 20.34.28.png"/>
          <p:cNvPicPr>
            <a:picLocks noChangeAspect="1"/>
          </p:cNvPicPr>
          <p:nvPr/>
        </p:nvPicPr>
        <p:blipFill>
          <a:blip r:embed="rId2">
            <a:extLst/>
          </a:blip>
          <a:srcRect l="0" t="65626" r="0" b="0"/>
          <a:stretch>
            <a:fillRect/>
          </a:stretch>
        </p:blipFill>
        <p:spPr>
          <a:xfrm>
            <a:off x="5113032" y="5786194"/>
            <a:ext cx="8152565" cy="399441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8760405" y="2216834"/>
            <a:ext cx="3786176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Documentation</a:t>
            </a:r>
          </a:p>
          <a:p>
            <a:pPr marL="444500" indent="-444500" algn="l">
              <a:buSzPct val="75000"/>
              <a:buChar char="•"/>
            </a:pPr>
            <a:r>
              <a:t>Description</a:t>
            </a:r>
          </a:p>
          <a:p>
            <a:pPr marL="444500" indent="-444500" algn="l">
              <a:buSzPct val="75000"/>
              <a:buChar char="•"/>
            </a:pPr>
            <a:r>
              <a:t>Parameters</a:t>
            </a:r>
          </a:p>
          <a:p>
            <a:pPr marL="444500" indent="-444500" algn="l">
              <a:buSzPct val="75000"/>
              <a:buChar char="•"/>
            </a:pPr>
            <a:r>
              <a:t>Calculation</a:t>
            </a:r>
          </a:p>
          <a:p>
            <a:pPr marL="444500" indent="-444500" algn="l">
              <a:buSzPct val="75000"/>
              <a:buChar char="•"/>
            </a:pPr>
            <a:r>
              <a:t>Tests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Shape 391"/>
          <p:cNvSpPr/>
          <p:nvPr/>
        </p:nvSpPr>
        <p:spPr>
          <a:xfrm>
            <a:off x="2887949" y="6785083"/>
            <a:ext cx="7567427" cy="181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SESANS in sasmodels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Automatic transform of SANS model to P(z)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Example scripts for fitting SESANS data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Simultaneous fitting of SANS &amp; SESANS</a:t>
            </a:r>
          </a:p>
        </p:txBody>
      </p:sp>
      <p:sp>
        <p:nvSpPr>
          <p:cNvPr id="392" name="Shape 392"/>
          <p:cNvSpPr/>
          <p:nvPr/>
        </p:nvSpPr>
        <p:spPr>
          <a:xfrm>
            <a:off x="3249370" y="2633475"/>
            <a:ext cx="6506060" cy="267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Models</a:t>
            </a:r>
            <a:endParaRPr b="0"/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New models</a:t>
            </a:r>
            <a:endParaRPr b="0"/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New model package (sasmodels) </a:t>
            </a:r>
            <a:endParaRPr b="0"/>
          </a:p>
          <a:p>
            <a:pPr lvl="1">
              <a:defRPr b="1" i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Separation of models from GUI </a:t>
            </a:r>
            <a:endParaRPr b="0"/>
          </a:p>
          <a:p>
            <a:pPr lvl="1">
              <a:defRPr b="1" i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Simpler addition of models by users</a:t>
            </a:r>
            <a:endParaRPr b="0"/>
          </a:p>
          <a:p>
            <a:pPr lvl="1">
              <a:defRPr b="1" i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Speed! GPU and parallel processing</a:t>
            </a:r>
          </a:p>
        </p:txBody>
      </p:sp>
      <p:sp>
        <p:nvSpPr>
          <p:cNvPr id="393" name="Shape 393"/>
          <p:cNvSpPr/>
          <p:nvPr/>
        </p:nvSpPr>
        <p:spPr>
          <a:xfrm>
            <a:off x="2717169" y="5568148"/>
            <a:ext cx="7908988" cy="95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Documentation</a:t>
            </a:r>
            <a:endParaRPr b="0"/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Enhanced, updated documentation for models</a:t>
            </a:r>
          </a:p>
        </p:txBody>
      </p:sp>
      <p:sp>
        <p:nvSpPr>
          <p:cNvPr id="394" name="Shape 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SasView 4.0 is Out!</a:t>
            </a:r>
          </a:p>
        </p:txBody>
      </p:sp>
      <p:sp>
        <p:nvSpPr>
          <p:cNvPr id="395" name="Shape 395"/>
          <p:cNvSpPr/>
          <p:nvPr/>
        </p:nvSpPr>
        <p:spPr>
          <a:xfrm>
            <a:off x="4871299" y="1521118"/>
            <a:ext cx="326220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 u="sng">
                <a:latin typeface="Arial"/>
                <a:ea typeface="Arial"/>
                <a:cs typeface="Arial"/>
                <a:sym typeface="Arial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www.sasview.org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…</a:t>
            </a:r>
          </a:p>
        </p:txBody>
      </p:sp>
      <p:sp>
        <p:nvSpPr>
          <p:cNvPr id="398" name="Shape 3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Shape 399"/>
          <p:cNvSpPr/>
          <p:nvPr/>
        </p:nvSpPr>
        <p:spPr>
          <a:xfrm>
            <a:off x="2005544" y="1539249"/>
            <a:ext cx="9198352" cy="191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t>GUI Refactoring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Move to QT - current and well supported toolkit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Complete separation of GUI and calculation code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Non-desktop UIs</a:t>
            </a:r>
          </a:p>
        </p:txBody>
      </p:sp>
      <p:sp>
        <p:nvSpPr>
          <p:cNvPr id="400" name="Shape 400"/>
          <p:cNvSpPr/>
          <p:nvPr/>
        </p:nvSpPr>
        <p:spPr>
          <a:xfrm>
            <a:off x="3658329" y="3853019"/>
            <a:ext cx="5688142" cy="2831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t>Sasmodels Enhancements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Return F(q) from models</a:t>
            </a:r>
            <a:endParaRPr b="0"/>
          </a:p>
          <a:p>
            <a:pPr lvl="1">
              <a:defRPr b="1" i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Beta approximation</a:t>
            </a:r>
            <a:endParaRPr b="0"/>
          </a:p>
          <a:p>
            <a:pPr lvl="1">
              <a:defRPr b="1" i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Coherent sums</a:t>
            </a:r>
            <a:endParaRPr b="0"/>
          </a:p>
          <a:p>
            <a:pPr lvl="1">
              <a:defRPr b="1" sz="31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Multi-GPU support</a:t>
            </a:r>
          </a:p>
        </p:txBody>
      </p:sp>
      <p:sp>
        <p:nvSpPr>
          <p:cNvPr id="401" name="Shape 401"/>
          <p:cNvSpPr/>
          <p:nvPr/>
        </p:nvSpPr>
        <p:spPr>
          <a:xfrm>
            <a:off x="4656457" y="7081188"/>
            <a:ext cx="3896526" cy="146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t>Documentation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Tutorials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Manual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…</a:t>
            </a:r>
          </a:p>
        </p:txBody>
      </p:sp>
      <p:sp>
        <p:nvSpPr>
          <p:cNvPr id="404" name="Shape 4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5" name="Shape 405"/>
          <p:cNvSpPr/>
          <p:nvPr/>
        </p:nvSpPr>
        <p:spPr>
          <a:xfrm>
            <a:off x="3634276" y="1720697"/>
            <a:ext cx="5202179" cy="100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t>And much more!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See Roadmap and Tickets</a:t>
            </a:r>
          </a:p>
        </p:txBody>
      </p:sp>
      <p:sp>
        <p:nvSpPr>
          <p:cNvPr id="406" name="Shape 406"/>
          <p:cNvSpPr/>
          <p:nvPr/>
        </p:nvSpPr>
        <p:spPr>
          <a:xfrm>
            <a:off x="2933298" y="3460839"/>
            <a:ext cx="6604135" cy="2831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t>Contributions Needed</a:t>
            </a:r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t>All skill sets welcome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Models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Testing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Documentation </a:t>
            </a:r>
            <a:endParaRPr b="0"/>
          </a:p>
          <a:p>
            <a:pPr>
              <a:defRPr b="1" sz="3100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Admin and Infrastructure</a:t>
            </a:r>
          </a:p>
        </p:txBody>
      </p:sp>
      <p:sp>
        <p:nvSpPr>
          <p:cNvPr id="407" name="Shape 407"/>
          <p:cNvSpPr/>
          <p:nvPr/>
        </p:nvSpPr>
        <p:spPr>
          <a:xfrm>
            <a:off x="2933298" y="7472346"/>
            <a:ext cx="6604135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little history …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Shape 169"/>
          <p:cNvSpPr/>
          <p:nvPr/>
        </p:nvSpPr>
        <p:spPr>
          <a:xfrm>
            <a:off x="6874204" y="5670331"/>
            <a:ext cx="547563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Heritage: NIST IGOR macros </a:t>
            </a:r>
          </a:p>
        </p:txBody>
      </p:sp>
      <p:pic>
        <p:nvPicPr>
          <p:cNvPr id="17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1261" y="3024849"/>
            <a:ext cx="3432105" cy="158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4.jpg" descr="NSF_log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288" y="2944181"/>
            <a:ext cx="2313745" cy="174576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6820275" y="3024849"/>
            <a:ext cx="5807465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DANSE project output</a:t>
            </a:r>
          </a:p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~ 8.5%  of funds were for SANS</a:t>
            </a:r>
          </a:p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Kickoff meeting August 2006</a:t>
            </a:r>
          </a:p>
        </p:txBody>
      </p:sp>
      <p:pic>
        <p:nvPicPr>
          <p:cNvPr id="173" name="image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460" y="5495117"/>
            <a:ext cx="5287021" cy="98874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2981312" y="1620267"/>
            <a:ext cx="70421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Where did SasView come from?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Continuity …</a:t>
            </a: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Shape 178"/>
          <p:cNvSpPr/>
          <p:nvPr/>
        </p:nvSpPr>
        <p:spPr>
          <a:xfrm>
            <a:off x="1379772" y="2346337"/>
            <a:ext cx="1024525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NIST Supported initial transition from NSF funding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Expansion …</a:t>
            </a:r>
          </a:p>
        </p:txBody>
      </p:sp>
      <p:sp>
        <p:nvSpPr>
          <p:cNvPr id="181" name="Shape 181"/>
          <p:cNvSpPr/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Shape 182"/>
          <p:cNvSpPr/>
          <p:nvPr/>
        </p:nvSpPr>
        <p:spPr>
          <a:xfrm>
            <a:off x="1507331" y="4169717"/>
            <a:ext cx="9701213" cy="115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Now 7 active facilities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ORNL, ISIS, NIST, ESS, ILL, TUD/RID, ANSTO</a:t>
            </a:r>
          </a:p>
        </p:txBody>
      </p:sp>
      <p:sp>
        <p:nvSpPr>
          <p:cNvPr id="183" name="Shape 183"/>
          <p:cNvSpPr/>
          <p:nvPr/>
        </p:nvSpPr>
        <p:spPr>
          <a:xfrm>
            <a:off x="1379772" y="2346337"/>
            <a:ext cx="1024525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NIST Supported initial transition from NSF funding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2540607" y="6526498"/>
            <a:ext cx="7634661" cy="16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SINE2020 Funding at ESS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First major investment since DANSE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http://sine2020.eu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 Model</a:t>
            </a:r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Shape 188"/>
          <p:cNvSpPr/>
          <p:nvPr/>
        </p:nvSpPr>
        <p:spPr>
          <a:xfrm>
            <a:off x="1273063" y="2447465"/>
            <a:ext cx="10458674" cy="1153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Code is open source and publicly hosted at Github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Bug and Enhancement Ticket System - Trac</a:t>
            </a:r>
          </a:p>
        </p:txBody>
      </p:sp>
      <p:sp>
        <p:nvSpPr>
          <p:cNvPr id="189" name="Shape 189"/>
          <p:cNvSpPr/>
          <p:nvPr/>
        </p:nvSpPr>
        <p:spPr>
          <a:xfrm>
            <a:off x="1777832" y="5334021"/>
            <a:ext cx="9161366" cy="205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1</a:t>
            </a:r>
            <a:r>
              <a:rPr baseline="30769"/>
              <a:t>st</a:t>
            </a:r>
            <a:r>
              <a:t> at NIST April 2013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2</a:t>
            </a:r>
            <a:r>
              <a:rPr baseline="30769"/>
              <a:t>nd</a:t>
            </a:r>
            <a:r>
              <a:t> at ISIS April 2014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3</a:t>
            </a:r>
            <a:r>
              <a:rPr baseline="30769"/>
              <a:t>rd</a:t>
            </a:r>
            <a:r>
              <a:t> at ESS Feb 2015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4</a:t>
            </a:r>
            <a:r>
              <a:rPr baseline="31999"/>
              <a:t>th</a:t>
            </a:r>
            <a:r>
              <a:t> in Delft hosted by TU Delft / RID March 2016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5</a:t>
            </a:r>
            <a:r>
              <a:rPr baseline="31999"/>
              <a:t>th</a:t>
            </a:r>
            <a:r>
              <a:t> at ORNL October 2016</a:t>
            </a:r>
          </a:p>
        </p:txBody>
      </p:sp>
      <p:sp>
        <p:nvSpPr>
          <p:cNvPr id="190" name="Shape 190"/>
          <p:cNvSpPr/>
          <p:nvPr/>
        </p:nvSpPr>
        <p:spPr>
          <a:xfrm>
            <a:off x="1402544" y="1439468"/>
            <a:ext cx="10199713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66986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Open, Collaborative, Community Development</a:t>
            </a:r>
          </a:p>
        </p:txBody>
      </p:sp>
      <p:sp>
        <p:nvSpPr>
          <p:cNvPr id="191" name="Shape 191"/>
          <p:cNvSpPr/>
          <p:nvPr/>
        </p:nvSpPr>
        <p:spPr>
          <a:xfrm>
            <a:off x="3671348" y="3823761"/>
            <a:ext cx="5374334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Bi-weekly developer calls </a:t>
            </a:r>
          </a:p>
        </p:txBody>
      </p:sp>
      <p:sp>
        <p:nvSpPr>
          <p:cNvPr id="192" name="Shape 192"/>
          <p:cNvSpPr/>
          <p:nvPr/>
        </p:nvSpPr>
        <p:spPr>
          <a:xfrm>
            <a:off x="4967269" y="4626116"/>
            <a:ext cx="278249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Code Camps</a:t>
            </a:r>
          </a:p>
        </p:txBody>
      </p:sp>
      <p:sp>
        <p:nvSpPr>
          <p:cNvPr id="193" name="Shape 193"/>
          <p:cNvSpPr/>
          <p:nvPr/>
        </p:nvSpPr>
        <p:spPr>
          <a:xfrm>
            <a:off x="4598250" y="7569066"/>
            <a:ext cx="3520530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 Year Roadmap</a:t>
            </a:r>
          </a:p>
        </p:txBody>
      </p:sp>
      <p:sp>
        <p:nvSpPr>
          <p:cNvPr id="194" name="Shape 194"/>
          <p:cNvSpPr/>
          <p:nvPr/>
        </p:nvSpPr>
        <p:spPr>
          <a:xfrm>
            <a:off x="6901466" y="8384799"/>
            <a:ext cx="5620569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http://github.com/SasView</a:t>
            </a:r>
          </a:p>
        </p:txBody>
      </p:sp>
      <p:sp>
        <p:nvSpPr>
          <p:cNvPr id="195" name="Shape 195"/>
          <p:cNvSpPr/>
          <p:nvPr/>
        </p:nvSpPr>
        <p:spPr>
          <a:xfrm>
            <a:off x="424420" y="8384799"/>
            <a:ext cx="4967586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http://www.sasview.org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339028" y="1151895"/>
            <a:ext cx="4326744" cy="578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>
            <a:lvl1pPr defTabSz="866986">
              <a:defRPr sz="3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www.sasview.org</a:t>
            </a:r>
          </a:p>
        </p:txBody>
      </p:sp>
      <p:sp>
        <p:nvSpPr>
          <p:cNvPr id="198" name="Shape 198"/>
          <p:cNvSpPr/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pPr/>
            <a:r>
              <a:t>Development Model</a:t>
            </a:r>
          </a:p>
        </p:txBody>
      </p:sp>
      <p:grpSp>
        <p:nvGrpSpPr>
          <p:cNvPr id="201" name="Group 201"/>
          <p:cNvGrpSpPr/>
          <p:nvPr/>
        </p:nvGrpSpPr>
        <p:grpSpPr>
          <a:xfrm>
            <a:off x="638511" y="1740731"/>
            <a:ext cx="5816284" cy="7457949"/>
            <a:chOff x="0" y="0"/>
            <a:chExt cx="5816283" cy="7457947"/>
          </a:xfrm>
        </p:grpSpPr>
        <p:sp>
          <p:nvSpPr>
            <p:cNvPr id="199" name="Shape 199"/>
            <p:cNvSpPr/>
            <p:nvPr/>
          </p:nvSpPr>
          <p:spPr>
            <a:xfrm>
              <a:off x="0" y="0"/>
              <a:ext cx="5816284" cy="745794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Task and bug tracking – </a:t>
              </a:r>
              <a:r>
                <a:rPr u="sng">
                  <a:hlinkClick r:id="rId2" invalidUrl="" action="" tgtFrame="" tooltip="" history="1" highlightClick="0" endSnd="0"/>
                </a:rPr>
                <a:t>trac.sasview.org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200" name="Screen Shot 2016-10-05 at 20.19.2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756" y="1171743"/>
              <a:ext cx="5670322" cy="5989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4" name="Group 204"/>
          <p:cNvGrpSpPr/>
          <p:nvPr/>
        </p:nvGrpSpPr>
        <p:grpSpPr>
          <a:xfrm>
            <a:off x="6720695" y="1753431"/>
            <a:ext cx="5816284" cy="7457949"/>
            <a:chOff x="0" y="0"/>
            <a:chExt cx="5816283" cy="7457947"/>
          </a:xfrm>
        </p:grpSpPr>
        <p:sp>
          <p:nvSpPr>
            <p:cNvPr id="202" name="Shape 202"/>
            <p:cNvSpPr/>
            <p:nvPr/>
          </p:nvSpPr>
          <p:spPr>
            <a:xfrm>
              <a:off x="0" y="0"/>
              <a:ext cx="5816284" cy="745794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Automated Builds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build.sasview.org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203" name="Screen Shot 2016-10-05 at 20.23.2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257" y="1168432"/>
              <a:ext cx="5643770" cy="5879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5" name="Shape 205"/>
          <p:cNvSpPr/>
          <p:nvPr/>
        </p:nvSpPr>
        <p:spPr>
          <a:xfrm>
            <a:off x="2439246" y="9185614"/>
            <a:ext cx="20118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Hosted by UT</a:t>
            </a:r>
          </a:p>
        </p:txBody>
      </p:sp>
      <p:sp>
        <p:nvSpPr>
          <p:cNvPr id="206" name="Shape 206"/>
          <p:cNvSpPr/>
          <p:nvPr/>
        </p:nvSpPr>
        <p:spPr>
          <a:xfrm>
            <a:off x="8580274" y="9185614"/>
            <a:ext cx="20971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Hosted by ESS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Development Team</a:t>
            </a:r>
          </a:p>
        </p:txBody>
      </p:sp>
      <p:sp>
        <p:nvSpPr>
          <p:cNvPr id="209" name="Shape 209"/>
          <p:cNvSpPr/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Shape 210"/>
          <p:cNvSpPr/>
          <p:nvPr/>
        </p:nvSpPr>
        <p:spPr>
          <a:xfrm>
            <a:off x="7334134" y="1363277"/>
            <a:ext cx="4669285" cy="542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Jurrian Bakker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Wim Bouwman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Miguel Gonzales (ILL)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Richard Heenan (ISIS)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Dirk Honecker (ILL)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Paul Kienzle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Jeff Kryzwon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Ricardo Leal (ORNL)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David Mannicke (ANSTO)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Torben Nielsen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Lewis O’Driscoll (ISIS)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Steve Parnell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Wojciech Potrzebowski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Piotr Rozyczko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Adam Washington (Sheffield)</a:t>
            </a:r>
          </a:p>
        </p:txBody>
      </p:sp>
      <p:sp>
        <p:nvSpPr>
          <p:cNvPr id="211" name="Shape 211"/>
          <p:cNvSpPr/>
          <p:nvPr/>
        </p:nvSpPr>
        <p:spPr>
          <a:xfrm>
            <a:off x="1841382" y="1363277"/>
            <a:ext cx="3912791" cy="151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Paul Butler (NIST)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Mathieu Doucet (ORNL)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Andrew Jackson (ESS)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Steve King (ISIS)</a:t>
            </a:r>
          </a:p>
        </p:txBody>
      </p:sp>
      <p:pic>
        <p:nvPicPr>
          <p:cNvPr id="212" name="OMD087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213" y="3349939"/>
            <a:ext cx="6575129" cy="482244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7324973" y="7009183"/>
            <a:ext cx="5783083" cy="115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thanks to the many previous contributors, particularly Jae Hie Cho and Alina Gervaise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